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63" r:id="rId4"/>
    <p:sldId id="264" r:id="rId5"/>
    <p:sldId id="265" r:id="rId6"/>
    <p:sldId id="258" r:id="rId7"/>
    <p:sldId id="259" r:id="rId8"/>
    <p:sldId id="261" r:id="rId9"/>
    <p:sldId id="262" r:id="rId10"/>
    <p:sldId id="260" r:id="rId11"/>
    <p:sldId id="266" r:id="rId12"/>
    <p:sldId id="267" r:id="rId13"/>
    <p:sldId id="268" r:id="rId14"/>
    <p:sldId id="269" r:id="rId15"/>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1" d="100"/>
          <a:sy n="61" d="100"/>
        </p:scale>
        <p:origin x="816"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638D70-6FBE-4593-B0EE-BB35403EB1E3}" type="datetimeFigureOut">
              <a:rPr lang="tr-TR" smtClean="0"/>
              <a:t>4.03.2024</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C4C55E-1170-4A0B-9E70-D2A003F3C28F}" type="slidenum">
              <a:rPr lang="tr-TR" smtClean="0"/>
              <a:t>‹#›</a:t>
            </a:fld>
            <a:endParaRPr lang="tr-TR"/>
          </a:p>
        </p:txBody>
      </p:sp>
    </p:spTree>
    <p:extLst>
      <p:ext uri="{BB962C8B-B14F-4D97-AF65-F5344CB8AC3E}">
        <p14:creationId xmlns:p14="http://schemas.microsoft.com/office/powerpoint/2010/main" val="3224787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a:t>Asıl başlık stili için tıklatın</a:t>
            </a: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tıklatın</a:t>
            </a:r>
          </a:p>
        </p:txBody>
      </p:sp>
      <p:sp>
        <p:nvSpPr>
          <p:cNvPr id="4" name="Veri Yer Tutucusu 3"/>
          <p:cNvSpPr>
            <a:spLocks noGrp="1"/>
          </p:cNvSpPr>
          <p:nvPr>
            <p:ph type="dt" sz="half" idx="10"/>
          </p:nvPr>
        </p:nvSpPr>
        <p:spPr/>
        <p:txBody>
          <a:bodyPr/>
          <a:lstStyle/>
          <a:p>
            <a:fld id="{CC3960E5-BD01-4113-8DF6-2F2D819A75E4}" type="datetimeFigureOut">
              <a:rPr lang="tr-TR" smtClean="0"/>
              <a:t>4.03.2024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880F896-C80A-499A-8D40-33E2A55862D7}" type="slidenum">
              <a:rPr lang="tr-TR" smtClean="0"/>
              <a:t>‹#›</a:t>
            </a:fld>
            <a:endParaRPr lang="tr-TR"/>
          </a:p>
        </p:txBody>
      </p:sp>
    </p:spTree>
    <p:extLst>
      <p:ext uri="{BB962C8B-B14F-4D97-AF65-F5344CB8AC3E}">
        <p14:creationId xmlns:p14="http://schemas.microsoft.com/office/powerpoint/2010/main" val="3530892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Dikey Metin Yer Tutucusu 2"/>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CC3960E5-BD01-4113-8DF6-2F2D819A75E4}" type="datetimeFigureOut">
              <a:rPr lang="tr-TR" smtClean="0"/>
              <a:t>4.03.2024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880F896-C80A-499A-8D40-33E2A55862D7}" type="slidenum">
              <a:rPr lang="tr-TR" smtClean="0"/>
              <a:t>‹#›</a:t>
            </a:fld>
            <a:endParaRPr lang="tr-TR"/>
          </a:p>
        </p:txBody>
      </p:sp>
    </p:spTree>
    <p:extLst>
      <p:ext uri="{BB962C8B-B14F-4D97-AF65-F5344CB8AC3E}">
        <p14:creationId xmlns:p14="http://schemas.microsoft.com/office/powerpoint/2010/main" val="254061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a:t>Asıl başlık stili için tıklatın</a:t>
            </a: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CC3960E5-BD01-4113-8DF6-2F2D819A75E4}" type="datetimeFigureOut">
              <a:rPr lang="tr-TR" smtClean="0"/>
              <a:t>4.03.2024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880F896-C80A-499A-8D40-33E2A55862D7}" type="slidenum">
              <a:rPr lang="tr-TR" smtClean="0"/>
              <a:t>‹#›</a:t>
            </a:fld>
            <a:endParaRPr lang="tr-TR"/>
          </a:p>
        </p:txBody>
      </p:sp>
    </p:spTree>
    <p:extLst>
      <p:ext uri="{BB962C8B-B14F-4D97-AF65-F5344CB8AC3E}">
        <p14:creationId xmlns:p14="http://schemas.microsoft.com/office/powerpoint/2010/main" val="1533736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İçerik Yer Tutucusu 2"/>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CC3960E5-BD01-4113-8DF6-2F2D819A75E4}" type="datetimeFigureOut">
              <a:rPr lang="tr-TR" smtClean="0"/>
              <a:t>4.03.2024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880F896-C80A-499A-8D40-33E2A55862D7}" type="slidenum">
              <a:rPr lang="tr-TR" smtClean="0"/>
              <a:t>‹#›</a:t>
            </a:fld>
            <a:endParaRPr lang="tr-TR"/>
          </a:p>
        </p:txBody>
      </p:sp>
    </p:spTree>
    <p:extLst>
      <p:ext uri="{BB962C8B-B14F-4D97-AF65-F5344CB8AC3E}">
        <p14:creationId xmlns:p14="http://schemas.microsoft.com/office/powerpoint/2010/main" val="4292237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a:t>Asıl başlık stili için tıklatın</a:t>
            </a: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tıklatın</a:t>
            </a:r>
          </a:p>
        </p:txBody>
      </p:sp>
      <p:sp>
        <p:nvSpPr>
          <p:cNvPr id="4" name="Veri Yer Tutucusu 3"/>
          <p:cNvSpPr>
            <a:spLocks noGrp="1"/>
          </p:cNvSpPr>
          <p:nvPr>
            <p:ph type="dt" sz="half" idx="10"/>
          </p:nvPr>
        </p:nvSpPr>
        <p:spPr/>
        <p:txBody>
          <a:bodyPr/>
          <a:lstStyle/>
          <a:p>
            <a:fld id="{CC3960E5-BD01-4113-8DF6-2F2D819A75E4}" type="datetimeFigureOut">
              <a:rPr lang="tr-TR" smtClean="0"/>
              <a:t>4.03.2024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880F896-C80A-499A-8D40-33E2A55862D7}" type="slidenum">
              <a:rPr lang="tr-TR" smtClean="0"/>
              <a:t>‹#›</a:t>
            </a:fld>
            <a:endParaRPr lang="tr-TR"/>
          </a:p>
        </p:txBody>
      </p:sp>
    </p:spTree>
    <p:extLst>
      <p:ext uri="{BB962C8B-B14F-4D97-AF65-F5344CB8AC3E}">
        <p14:creationId xmlns:p14="http://schemas.microsoft.com/office/powerpoint/2010/main" val="3560449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İçerik Yer Tutucusu 2"/>
          <p:cNvSpPr>
            <a:spLocks noGrp="1"/>
          </p:cNvSpPr>
          <p:nvPr>
            <p:ph sz="half" idx="1"/>
          </p:nvPr>
        </p:nvSpPr>
        <p:spPr>
          <a:xfrm>
            <a:off x="838200" y="1825625"/>
            <a:ext cx="5181600" cy="435133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p:cNvSpPr>
            <a:spLocks noGrp="1"/>
          </p:cNvSpPr>
          <p:nvPr>
            <p:ph sz="half" idx="2"/>
          </p:nvPr>
        </p:nvSpPr>
        <p:spPr>
          <a:xfrm>
            <a:off x="6172200" y="1825625"/>
            <a:ext cx="5181600" cy="435133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p:cNvSpPr>
            <a:spLocks noGrp="1"/>
          </p:cNvSpPr>
          <p:nvPr>
            <p:ph type="dt" sz="half" idx="10"/>
          </p:nvPr>
        </p:nvSpPr>
        <p:spPr/>
        <p:txBody>
          <a:bodyPr/>
          <a:lstStyle/>
          <a:p>
            <a:fld id="{CC3960E5-BD01-4113-8DF6-2F2D819A75E4}" type="datetimeFigureOut">
              <a:rPr lang="tr-TR" smtClean="0"/>
              <a:t>4.03.2024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4880F896-C80A-499A-8D40-33E2A55862D7}" type="slidenum">
              <a:rPr lang="tr-TR" smtClean="0"/>
              <a:t>‹#›</a:t>
            </a:fld>
            <a:endParaRPr lang="tr-TR"/>
          </a:p>
        </p:txBody>
      </p:sp>
    </p:spTree>
    <p:extLst>
      <p:ext uri="{BB962C8B-B14F-4D97-AF65-F5344CB8AC3E}">
        <p14:creationId xmlns:p14="http://schemas.microsoft.com/office/powerpoint/2010/main" val="1816799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a:t>Asıl başlık stili için tıklatın</a:t>
            </a: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İçerik Yer Tutucusu 3"/>
          <p:cNvSpPr>
            <a:spLocks noGrp="1"/>
          </p:cNvSpPr>
          <p:nvPr>
            <p:ph sz="half" idx="2"/>
          </p:nvPr>
        </p:nvSpPr>
        <p:spPr>
          <a:xfrm>
            <a:off x="839788" y="2505075"/>
            <a:ext cx="5157787" cy="368458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İçerik Yer Tutucusu 5"/>
          <p:cNvSpPr>
            <a:spLocks noGrp="1"/>
          </p:cNvSpPr>
          <p:nvPr>
            <p:ph sz="quarter" idx="4"/>
          </p:nvPr>
        </p:nvSpPr>
        <p:spPr>
          <a:xfrm>
            <a:off x="6172200" y="2505075"/>
            <a:ext cx="5183188" cy="368458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p:cNvSpPr>
            <a:spLocks noGrp="1"/>
          </p:cNvSpPr>
          <p:nvPr>
            <p:ph type="dt" sz="half" idx="10"/>
          </p:nvPr>
        </p:nvSpPr>
        <p:spPr/>
        <p:txBody>
          <a:bodyPr/>
          <a:lstStyle/>
          <a:p>
            <a:fld id="{CC3960E5-BD01-4113-8DF6-2F2D819A75E4}" type="datetimeFigureOut">
              <a:rPr lang="tr-TR" smtClean="0"/>
              <a:t>4.03.2024</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4880F896-C80A-499A-8D40-33E2A55862D7}" type="slidenum">
              <a:rPr lang="tr-TR" smtClean="0"/>
              <a:t>‹#›</a:t>
            </a:fld>
            <a:endParaRPr lang="tr-TR"/>
          </a:p>
        </p:txBody>
      </p:sp>
    </p:spTree>
    <p:extLst>
      <p:ext uri="{BB962C8B-B14F-4D97-AF65-F5344CB8AC3E}">
        <p14:creationId xmlns:p14="http://schemas.microsoft.com/office/powerpoint/2010/main" val="336027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Veri Yer Tutucusu 2"/>
          <p:cNvSpPr>
            <a:spLocks noGrp="1"/>
          </p:cNvSpPr>
          <p:nvPr>
            <p:ph type="dt" sz="half" idx="10"/>
          </p:nvPr>
        </p:nvSpPr>
        <p:spPr/>
        <p:txBody>
          <a:bodyPr/>
          <a:lstStyle/>
          <a:p>
            <a:fld id="{CC3960E5-BD01-4113-8DF6-2F2D819A75E4}" type="datetimeFigureOut">
              <a:rPr lang="tr-TR" smtClean="0"/>
              <a:t>4.03.2024</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4880F896-C80A-499A-8D40-33E2A55862D7}" type="slidenum">
              <a:rPr lang="tr-TR" smtClean="0"/>
              <a:t>‹#›</a:t>
            </a:fld>
            <a:endParaRPr lang="tr-TR"/>
          </a:p>
        </p:txBody>
      </p:sp>
    </p:spTree>
    <p:extLst>
      <p:ext uri="{BB962C8B-B14F-4D97-AF65-F5344CB8AC3E}">
        <p14:creationId xmlns:p14="http://schemas.microsoft.com/office/powerpoint/2010/main" val="156136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CC3960E5-BD01-4113-8DF6-2F2D819A75E4}" type="datetimeFigureOut">
              <a:rPr lang="tr-TR" smtClean="0"/>
              <a:t>4.03.2024</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4880F896-C80A-499A-8D40-33E2A55862D7}" type="slidenum">
              <a:rPr lang="tr-TR" smtClean="0"/>
              <a:t>‹#›</a:t>
            </a:fld>
            <a:endParaRPr lang="tr-TR"/>
          </a:p>
        </p:txBody>
      </p:sp>
    </p:spTree>
    <p:extLst>
      <p:ext uri="{BB962C8B-B14F-4D97-AF65-F5344CB8AC3E}">
        <p14:creationId xmlns:p14="http://schemas.microsoft.com/office/powerpoint/2010/main" val="1478721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a:t>Asıl başlık stili için tıklatın</a:t>
            </a: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Veri Yer Tutucusu 4"/>
          <p:cNvSpPr>
            <a:spLocks noGrp="1"/>
          </p:cNvSpPr>
          <p:nvPr>
            <p:ph type="dt" sz="half" idx="10"/>
          </p:nvPr>
        </p:nvSpPr>
        <p:spPr/>
        <p:txBody>
          <a:bodyPr/>
          <a:lstStyle/>
          <a:p>
            <a:fld id="{CC3960E5-BD01-4113-8DF6-2F2D819A75E4}" type="datetimeFigureOut">
              <a:rPr lang="tr-TR" smtClean="0"/>
              <a:t>4.03.2024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4880F896-C80A-499A-8D40-33E2A55862D7}" type="slidenum">
              <a:rPr lang="tr-TR" smtClean="0"/>
              <a:t>‹#›</a:t>
            </a:fld>
            <a:endParaRPr lang="tr-TR"/>
          </a:p>
        </p:txBody>
      </p:sp>
    </p:spTree>
    <p:extLst>
      <p:ext uri="{BB962C8B-B14F-4D97-AF65-F5344CB8AC3E}">
        <p14:creationId xmlns:p14="http://schemas.microsoft.com/office/powerpoint/2010/main" val="3013663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a:t>Asıl başlık stili için tıklatın</a:t>
            </a: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Veri Yer Tutucusu 4"/>
          <p:cNvSpPr>
            <a:spLocks noGrp="1"/>
          </p:cNvSpPr>
          <p:nvPr>
            <p:ph type="dt" sz="half" idx="10"/>
          </p:nvPr>
        </p:nvSpPr>
        <p:spPr/>
        <p:txBody>
          <a:bodyPr/>
          <a:lstStyle/>
          <a:p>
            <a:fld id="{CC3960E5-BD01-4113-8DF6-2F2D819A75E4}" type="datetimeFigureOut">
              <a:rPr lang="tr-TR" smtClean="0"/>
              <a:t>4.03.2024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4880F896-C80A-499A-8D40-33E2A55862D7}" type="slidenum">
              <a:rPr lang="tr-TR" smtClean="0"/>
              <a:t>‹#›</a:t>
            </a:fld>
            <a:endParaRPr lang="tr-TR"/>
          </a:p>
        </p:txBody>
      </p:sp>
    </p:spTree>
    <p:extLst>
      <p:ext uri="{BB962C8B-B14F-4D97-AF65-F5344CB8AC3E}">
        <p14:creationId xmlns:p14="http://schemas.microsoft.com/office/powerpoint/2010/main" val="3042403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 için tıklatın</a:t>
            </a: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3960E5-BD01-4113-8DF6-2F2D819A75E4}" type="datetimeFigureOut">
              <a:rPr lang="tr-TR" smtClean="0"/>
              <a:t>4.03.2024</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80F896-C80A-499A-8D40-33E2A55862D7}" type="slidenum">
              <a:rPr lang="tr-TR" smtClean="0"/>
              <a:t>‹#›</a:t>
            </a:fld>
            <a:endParaRPr lang="tr-TR"/>
          </a:p>
        </p:txBody>
      </p:sp>
    </p:spTree>
    <p:extLst>
      <p:ext uri="{BB962C8B-B14F-4D97-AF65-F5344CB8AC3E}">
        <p14:creationId xmlns:p14="http://schemas.microsoft.com/office/powerpoint/2010/main" val="1365316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438782"/>
            <a:ext cx="9144000" cy="1771758"/>
          </a:xfrm>
        </p:spPr>
        <p:txBody>
          <a:bodyPr>
            <a:noAutofit/>
          </a:bodyPr>
          <a:lstStyle/>
          <a:p>
            <a:pPr>
              <a:lnSpc>
                <a:spcPct val="150000"/>
              </a:lnSpc>
            </a:pPr>
            <a:r>
              <a:rPr lang="tr-TR" sz="4200" b="1" dirty="0"/>
              <a:t>Sürdürülebilirlik Raporlarının Denetimi ve Yeni Yaklaşımlar</a:t>
            </a:r>
          </a:p>
        </p:txBody>
      </p:sp>
      <p:sp>
        <p:nvSpPr>
          <p:cNvPr id="3" name="Alt Başlık 2"/>
          <p:cNvSpPr>
            <a:spLocks noGrp="1"/>
          </p:cNvSpPr>
          <p:nvPr>
            <p:ph type="subTitle" idx="1"/>
          </p:nvPr>
        </p:nvSpPr>
        <p:spPr>
          <a:xfrm>
            <a:off x="1524000" y="3371217"/>
            <a:ext cx="9144000" cy="1813341"/>
          </a:xfrm>
        </p:spPr>
        <p:txBody>
          <a:bodyPr>
            <a:normAutofit/>
          </a:bodyPr>
          <a:lstStyle/>
          <a:p>
            <a:r>
              <a:rPr lang="tr-TR" sz="2800" dirty="0"/>
              <a:t>Prof. Dr. Mert Erer </a:t>
            </a:r>
          </a:p>
          <a:p>
            <a:endParaRPr lang="tr-TR" dirty="0"/>
          </a:p>
          <a:p>
            <a:r>
              <a:rPr lang="tr-TR" sz="1800" dirty="0"/>
              <a:t>18. Türkiye Muhasebe Standartları Sempozyumu</a:t>
            </a:r>
          </a:p>
          <a:p>
            <a:r>
              <a:rPr lang="tr-TR" sz="1800" dirty="0"/>
              <a:t>04.03.2024, Kıbrıs</a:t>
            </a:r>
          </a:p>
          <a:p>
            <a:endParaRPr lang="tr-TR" dirty="0"/>
          </a:p>
        </p:txBody>
      </p:sp>
    </p:spTree>
    <p:extLst>
      <p:ext uri="{BB962C8B-B14F-4D97-AF65-F5344CB8AC3E}">
        <p14:creationId xmlns:p14="http://schemas.microsoft.com/office/powerpoint/2010/main" val="39995843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Güvence Denetimini kim yapacak?</a:t>
            </a:r>
          </a:p>
        </p:txBody>
      </p:sp>
      <p:sp>
        <p:nvSpPr>
          <p:cNvPr id="3" name="İçerik Yer Tutucusu 2"/>
          <p:cNvSpPr>
            <a:spLocks noGrp="1"/>
          </p:cNvSpPr>
          <p:nvPr>
            <p:ph idx="1"/>
          </p:nvPr>
        </p:nvSpPr>
        <p:spPr>
          <a:xfrm>
            <a:off x="838199" y="1825625"/>
            <a:ext cx="10871447" cy="4351338"/>
          </a:xfrm>
        </p:spPr>
        <p:txBody>
          <a:bodyPr>
            <a:normAutofit/>
          </a:bodyPr>
          <a:lstStyle/>
          <a:p>
            <a:pPr marL="0" indent="0">
              <a:lnSpc>
                <a:spcPct val="130000"/>
              </a:lnSpc>
              <a:buNone/>
            </a:pPr>
            <a:r>
              <a:rPr lang="tr-TR" sz="2400" dirty="0"/>
              <a:t>«Sürdürülebilirlik raporlamasında yer alan bilgilerin finansal raporlardan farklı olarak özel ve uzmanlık gerektiren bilgiler içermesi sebebiyle yapılacak güvence denetimlerinin gerekli beceri, yetkinlik ve tecrübeye sahip sürdürülebilirlik denetçileri tarafından yerine getirilmesi denetimin kalitesini ve güvenilirliğini olumlu yönde etkileyecektir. Bu sebeple, sürdürülebilirlik raporlamasına ilişkin yapılacak güvence denetimlerini üstlenebilecek olan denetçilerin bu konuda yetkilendirilebilmeleri adına Kurumumuz tarafından ayrı bir yetkilendirme sınavı yapılacaktır.»</a:t>
            </a:r>
          </a:p>
          <a:p>
            <a:pPr marL="0" indent="0">
              <a:buNone/>
            </a:pPr>
            <a:endParaRPr lang="tr-TR" dirty="0"/>
          </a:p>
          <a:p>
            <a:pPr marL="0" indent="0">
              <a:buNone/>
            </a:pPr>
            <a:r>
              <a:rPr lang="tr-TR" sz="2000" i="1" dirty="0"/>
              <a:t>Sürdürülebilirlik Raporlaması Ve Güvence Denetimlerine İlişkin Duyuru, </a:t>
            </a:r>
            <a:r>
              <a:rPr lang="tr-TR" sz="2000" dirty="0"/>
              <a:t>26.05.2023</a:t>
            </a:r>
          </a:p>
        </p:txBody>
      </p:sp>
    </p:spTree>
    <p:extLst>
      <p:ext uri="{BB962C8B-B14F-4D97-AF65-F5344CB8AC3E}">
        <p14:creationId xmlns:p14="http://schemas.microsoft.com/office/powerpoint/2010/main" val="2198444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D21126C-44EA-5A86-FEBB-7968F27B35D4}"/>
              </a:ext>
            </a:extLst>
          </p:cNvPr>
          <p:cNvSpPr>
            <a:spLocks noGrp="1"/>
          </p:cNvSpPr>
          <p:nvPr>
            <p:ph type="title"/>
          </p:nvPr>
        </p:nvSpPr>
        <p:spPr/>
        <p:txBody>
          <a:bodyPr>
            <a:noAutofit/>
          </a:bodyPr>
          <a:lstStyle/>
          <a:p>
            <a:r>
              <a:rPr lang="tr-TR" sz="3600" dirty="0"/>
              <a:t>ISSA 5000: Sürdürülebilirlik Güvence Denetimine İlişkin Genel Hükümler</a:t>
            </a:r>
          </a:p>
        </p:txBody>
      </p:sp>
      <p:sp>
        <p:nvSpPr>
          <p:cNvPr id="3" name="İçerik Yer Tutucusu 2">
            <a:extLst>
              <a:ext uri="{FF2B5EF4-FFF2-40B4-BE49-F238E27FC236}">
                <a16:creationId xmlns:a16="http://schemas.microsoft.com/office/drawing/2014/main" id="{1641574C-74CE-DFBE-71F3-0541DA1C2F29}"/>
              </a:ext>
            </a:extLst>
          </p:cNvPr>
          <p:cNvSpPr>
            <a:spLocks noGrp="1"/>
          </p:cNvSpPr>
          <p:nvPr>
            <p:ph idx="1"/>
          </p:nvPr>
        </p:nvSpPr>
        <p:spPr/>
        <p:txBody>
          <a:bodyPr>
            <a:normAutofit fontScale="92500" lnSpcReduction="10000"/>
          </a:bodyPr>
          <a:lstStyle/>
          <a:p>
            <a:pPr marL="0" indent="0">
              <a:buNone/>
            </a:pPr>
            <a:r>
              <a:rPr lang="tr-TR" b="1" dirty="0"/>
              <a:t>Genel Bilgiler</a:t>
            </a:r>
          </a:p>
          <a:p>
            <a:pPr marL="0" indent="0">
              <a:lnSpc>
                <a:spcPct val="120000"/>
              </a:lnSpc>
              <a:buNone/>
            </a:pPr>
            <a:r>
              <a:rPr lang="tr-TR" dirty="0"/>
              <a:t>- BDS kadar kapsamlı değil </a:t>
            </a:r>
            <a:r>
              <a:rPr lang="tr-TR" dirty="0">
                <a:solidFill>
                  <a:srgbClr val="FF0000"/>
                </a:solidFill>
              </a:rPr>
              <a:t>(şimdilik).</a:t>
            </a:r>
          </a:p>
          <a:p>
            <a:pPr marL="0" indent="0">
              <a:lnSpc>
                <a:spcPct val="120000"/>
              </a:lnSpc>
              <a:buNone/>
            </a:pPr>
            <a:r>
              <a:rPr lang="tr-TR" dirty="0"/>
              <a:t>- Tek başına bir standart. </a:t>
            </a:r>
          </a:p>
          <a:p>
            <a:pPr marL="0" indent="0">
              <a:lnSpc>
                <a:spcPct val="120000"/>
              </a:lnSpc>
              <a:buNone/>
            </a:pPr>
            <a:r>
              <a:rPr lang="tr-TR" dirty="0"/>
              <a:t>- Sınırlı ve makul güvence.</a:t>
            </a:r>
          </a:p>
          <a:p>
            <a:pPr marL="0" indent="0">
              <a:lnSpc>
                <a:spcPct val="120000"/>
              </a:lnSpc>
              <a:buNone/>
            </a:pPr>
            <a:r>
              <a:rPr lang="tr-TR" dirty="0"/>
              <a:t>- Meslek mensubu olmayanlar da kullanabilir.</a:t>
            </a:r>
          </a:p>
          <a:p>
            <a:pPr marL="0" indent="0">
              <a:lnSpc>
                <a:spcPct val="120000"/>
              </a:lnSpc>
              <a:buNone/>
            </a:pPr>
            <a:r>
              <a:rPr lang="tr-TR" dirty="0"/>
              <a:t>- İlke bazlı.</a:t>
            </a:r>
          </a:p>
          <a:p>
            <a:pPr marL="0" indent="0">
              <a:lnSpc>
                <a:spcPct val="120000"/>
              </a:lnSpc>
              <a:buNone/>
            </a:pPr>
            <a:r>
              <a:rPr lang="tr-TR" dirty="0"/>
              <a:t>- Şirket özelliklerinden bağımsız uygulanabilir. </a:t>
            </a:r>
          </a:p>
          <a:p>
            <a:pPr marL="0" indent="0">
              <a:lnSpc>
                <a:spcPct val="120000"/>
              </a:lnSpc>
              <a:buNone/>
            </a:pPr>
            <a:r>
              <a:rPr lang="tr-TR" dirty="0"/>
              <a:t>- Standartlardan - Raporlama çerçevesinden bağımsız uygulanabilir.</a:t>
            </a:r>
          </a:p>
        </p:txBody>
      </p:sp>
    </p:spTree>
    <p:extLst>
      <p:ext uri="{BB962C8B-B14F-4D97-AF65-F5344CB8AC3E}">
        <p14:creationId xmlns:p14="http://schemas.microsoft.com/office/powerpoint/2010/main" val="3344826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A67EF1-91DC-4B51-70CF-0F281C6551B9}"/>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F640178D-A381-6899-4000-68B612CB0F66}"/>
              </a:ext>
            </a:extLst>
          </p:cNvPr>
          <p:cNvSpPr>
            <a:spLocks noGrp="1"/>
          </p:cNvSpPr>
          <p:nvPr>
            <p:ph type="title"/>
          </p:nvPr>
        </p:nvSpPr>
        <p:spPr/>
        <p:txBody>
          <a:bodyPr>
            <a:noAutofit/>
          </a:bodyPr>
          <a:lstStyle/>
          <a:p>
            <a:r>
              <a:rPr lang="tr-TR" sz="3600" dirty="0"/>
              <a:t>ISSA 5000: Sürdürülebilirlik Güvence Denetimine İlişkin Genel Hükümler</a:t>
            </a:r>
          </a:p>
        </p:txBody>
      </p:sp>
      <p:sp>
        <p:nvSpPr>
          <p:cNvPr id="3" name="İçerik Yer Tutucusu 2">
            <a:extLst>
              <a:ext uri="{FF2B5EF4-FFF2-40B4-BE49-F238E27FC236}">
                <a16:creationId xmlns:a16="http://schemas.microsoft.com/office/drawing/2014/main" id="{9217BB03-91F0-421F-5C17-C1CA42BCD89F}"/>
              </a:ext>
            </a:extLst>
          </p:cNvPr>
          <p:cNvSpPr>
            <a:spLocks noGrp="1"/>
          </p:cNvSpPr>
          <p:nvPr>
            <p:ph idx="1"/>
          </p:nvPr>
        </p:nvSpPr>
        <p:spPr/>
        <p:txBody>
          <a:bodyPr>
            <a:normAutofit/>
          </a:bodyPr>
          <a:lstStyle/>
          <a:p>
            <a:pPr marL="0" indent="0">
              <a:buNone/>
            </a:pPr>
            <a:r>
              <a:rPr lang="tr-TR" b="1" dirty="0"/>
              <a:t>Önemli konular</a:t>
            </a:r>
          </a:p>
          <a:p>
            <a:pPr marL="0" indent="0">
              <a:lnSpc>
                <a:spcPct val="120000"/>
              </a:lnSpc>
              <a:buNone/>
            </a:pPr>
            <a:r>
              <a:rPr lang="tr-TR" dirty="0"/>
              <a:t>- Raporun hazırlanması şirket yönetiminin sorumluluğunda.</a:t>
            </a:r>
          </a:p>
          <a:p>
            <a:pPr marL="0" indent="0">
              <a:lnSpc>
                <a:spcPct val="120000"/>
              </a:lnSpc>
              <a:buNone/>
            </a:pPr>
            <a:r>
              <a:rPr lang="tr-TR"/>
              <a:t>- </a:t>
            </a:r>
            <a:r>
              <a:rPr lang="tr-TR" dirty="0"/>
              <a:t>Çifte önemlilik.</a:t>
            </a:r>
          </a:p>
          <a:p>
            <a:pPr marL="0" indent="0">
              <a:lnSpc>
                <a:spcPct val="120000"/>
              </a:lnSpc>
              <a:buNone/>
            </a:pPr>
            <a:r>
              <a:rPr lang="tr-TR" dirty="0"/>
              <a:t>- Önemlilik. </a:t>
            </a:r>
          </a:p>
          <a:p>
            <a:pPr marL="0" indent="0">
              <a:lnSpc>
                <a:spcPct val="120000"/>
              </a:lnSpc>
              <a:buNone/>
            </a:pPr>
            <a:r>
              <a:rPr lang="tr-TR" dirty="0"/>
              <a:t>- Denetim ekibi.</a:t>
            </a:r>
          </a:p>
          <a:p>
            <a:pPr marL="0" indent="0">
              <a:lnSpc>
                <a:spcPct val="120000"/>
              </a:lnSpc>
              <a:buNone/>
            </a:pPr>
            <a:r>
              <a:rPr lang="tr-TR" dirty="0"/>
              <a:t>- Risk değerlendirmesi ve riske karşılık verme.</a:t>
            </a:r>
          </a:p>
          <a:p>
            <a:pPr marL="0" indent="0">
              <a:lnSpc>
                <a:spcPct val="120000"/>
              </a:lnSpc>
              <a:buNone/>
            </a:pPr>
            <a:r>
              <a:rPr lang="tr-TR" dirty="0"/>
              <a:t>- Görüş – Sonuç.</a:t>
            </a:r>
          </a:p>
        </p:txBody>
      </p:sp>
    </p:spTree>
    <p:extLst>
      <p:ext uri="{BB962C8B-B14F-4D97-AF65-F5344CB8AC3E}">
        <p14:creationId xmlns:p14="http://schemas.microsoft.com/office/powerpoint/2010/main" val="3954333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A9E50-5D8C-143A-B460-F9719CF356CA}"/>
            </a:ext>
          </a:extLst>
        </p:cNvPr>
        <p:cNvGrpSpPr/>
        <p:nvPr/>
      </p:nvGrpSpPr>
      <p:grpSpPr>
        <a:xfrm>
          <a:off x="0" y="0"/>
          <a:ext cx="0" cy="0"/>
          <a:chOff x="0" y="0"/>
          <a:chExt cx="0" cy="0"/>
        </a:xfrm>
      </p:grpSpPr>
      <p:pic>
        <p:nvPicPr>
          <p:cNvPr id="5" name="Resim 4" descr="bulut, gökyüzü, siyah beyaz, yer içeren bir resim&#10;&#10;Açıklama otomatik olarak oluşturuldu">
            <a:extLst>
              <a:ext uri="{FF2B5EF4-FFF2-40B4-BE49-F238E27FC236}">
                <a16:creationId xmlns:a16="http://schemas.microsoft.com/office/drawing/2014/main" id="{286EF577-1AE6-246F-0952-51D34209B2B3}"/>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Başlık 1">
            <a:extLst>
              <a:ext uri="{FF2B5EF4-FFF2-40B4-BE49-F238E27FC236}">
                <a16:creationId xmlns:a16="http://schemas.microsoft.com/office/drawing/2014/main" id="{83EF51AA-6D69-A0F4-1372-4E58977B0CBA}"/>
              </a:ext>
            </a:extLst>
          </p:cNvPr>
          <p:cNvSpPr>
            <a:spLocks noGrp="1"/>
          </p:cNvSpPr>
          <p:nvPr>
            <p:ph type="title"/>
          </p:nvPr>
        </p:nvSpPr>
        <p:spPr/>
        <p:txBody>
          <a:bodyPr>
            <a:noAutofit/>
          </a:bodyPr>
          <a:lstStyle/>
          <a:p>
            <a:r>
              <a:rPr lang="tr-TR" sz="3600" dirty="0"/>
              <a:t>Güvence Denetimi: Tuzaklar ve Yüksek Vaatler?</a:t>
            </a:r>
          </a:p>
        </p:txBody>
      </p:sp>
      <p:sp>
        <p:nvSpPr>
          <p:cNvPr id="3" name="İçerik Yer Tutucusu 2">
            <a:extLst>
              <a:ext uri="{FF2B5EF4-FFF2-40B4-BE49-F238E27FC236}">
                <a16:creationId xmlns:a16="http://schemas.microsoft.com/office/drawing/2014/main" id="{35030FE1-69EB-AAA7-8A40-AF6E48D24C81}"/>
              </a:ext>
            </a:extLst>
          </p:cNvPr>
          <p:cNvSpPr>
            <a:spLocks noGrp="1"/>
          </p:cNvSpPr>
          <p:nvPr>
            <p:ph idx="1"/>
          </p:nvPr>
        </p:nvSpPr>
        <p:spPr/>
        <p:txBody>
          <a:bodyPr>
            <a:normAutofit lnSpcReduction="10000"/>
          </a:bodyPr>
          <a:lstStyle/>
          <a:p>
            <a:pPr marL="0" indent="0">
              <a:buNone/>
            </a:pPr>
            <a:r>
              <a:rPr lang="tr-TR" dirty="0"/>
              <a:t>- Kanıtlar   x   Sübjektiflik</a:t>
            </a:r>
          </a:p>
          <a:p>
            <a:pPr marL="0" indent="0">
              <a:buNone/>
            </a:pPr>
            <a:endParaRPr lang="tr-TR" dirty="0"/>
          </a:p>
          <a:p>
            <a:pPr marL="0" indent="0">
              <a:buNone/>
            </a:pPr>
            <a:r>
              <a:rPr lang="tr-TR" dirty="0"/>
              <a:t>- Standartlaşma   x  Karmaşıklık</a:t>
            </a:r>
          </a:p>
          <a:p>
            <a:pPr marL="0" indent="0">
              <a:buNone/>
            </a:pPr>
            <a:endParaRPr lang="tr-TR" dirty="0"/>
          </a:p>
          <a:p>
            <a:pPr marL="0" indent="0">
              <a:buNone/>
            </a:pPr>
            <a:r>
              <a:rPr lang="tr-TR" dirty="0"/>
              <a:t>- Uzmanlık ve eğitim</a:t>
            </a:r>
          </a:p>
          <a:p>
            <a:pPr marL="0" indent="0">
              <a:buNone/>
            </a:pPr>
            <a:endParaRPr lang="tr-TR" dirty="0"/>
          </a:p>
          <a:p>
            <a:pPr marL="0" indent="0">
              <a:buNone/>
            </a:pPr>
            <a:r>
              <a:rPr lang="tr-TR" dirty="0"/>
              <a:t>- Derinlik ve kapsam</a:t>
            </a:r>
          </a:p>
          <a:p>
            <a:pPr marL="0" indent="0">
              <a:buNone/>
            </a:pPr>
            <a:endParaRPr lang="tr-TR" dirty="0"/>
          </a:p>
          <a:p>
            <a:pPr marL="0" indent="0">
              <a:buNone/>
            </a:pPr>
            <a:r>
              <a:rPr lang="tr-TR" dirty="0"/>
              <a:t>- Beklenti aralığı </a:t>
            </a:r>
          </a:p>
        </p:txBody>
      </p:sp>
    </p:spTree>
    <p:extLst>
      <p:ext uri="{BB962C8B-B14F-4D97-AF65-F5344CB8AC3E}">
        <p14:creationId xmlns:p14="http://schemas.microsoft.com/office/powerpoint/2010/main" val="3017510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11FAEE-6F44-5717-1493-627FA23893A2}"/>
            </a:ext>
          </a:extLst>
        </p:cNvPr>
        <p:cNvGrpSpPr/>
        <p:nvPr/>
      </p:nvGrpSpPr>
      <p:grpSpPr>
        <a:xfrm>
          <a:off x="0" y="0"/>
          <a:ext cx="0" cy="0"/>
          <a:chOff x="0" y="0"/>
          <a:chExt cx="0" cy="0"/>
        </a:xfrm>
      </p:grpSpPr>
      <p:sp>
        <p:nvSpPr>
          <p:cNvPr id="2" name="Unvan 1">
            <a:extLst>
              <a:ext uri="{FF2B5EF4-FFF2-40B4-BE49-F238E27FC236}">
                <a16:creationId xmlns:a16="http://schemas.microsoft.com/office/drawing/2014/main" id="{D0B84EBB-7E3F-D6C0-1471-668A13328647}"/>
              </a:ext>
            </a:extLst>
          </p:cNvPr>
          <p:cNvSpPr>
            <a:spLocks noGrp="1"/>
          </p:cNvSpPr>
          <p:nvPr>
            <p:ph type="ctrTitle"/>
          </p:nvPr>
        </p:nvSpPr>
        <p:spPr>
          <a:xfrm>
            <a:off x="1524000" y="438782"/>
            <a:ext cx="9144000" cy="1771758"/>
          </a:xfrm>
        </p:spPr>
        <p:txBody>
          <a:bodyPr>
            <a:noAutofit/>
          </a:bodyPr>
          <a:lstStyle/>
          <a:p>
            <a:pPr>
              <a:lnSpc>
                <a:spcPct val="150000"/>
              </a:lnSpc>
            </a:pPr>
            <a:r>
              <a:rPr lang="tr-TR" sz="4200" b="1" dirty="0"/>
              <a:t>Sürdürülebilirlik Raporlarının Denetimi ve Yeni Yaklaşımlar</a:t>
            </a:r>
          </a:p>
        </p:txBody>
      </p:sp>
      <p:sp>
        <p:nvSpPr>
          <p:cNvPr id="3" name="Alt Başlık 2">
            <a:extLst>
              <a:ext uri="{FF2B5EF4-FFF2-40B4-BE49-F238E27FC236}">
                <a16:creationId xmlns:a16="http://schemas.microsoft.com/office/drawing/2014/main" id="{BCB47ACD-B118-C619-3410-DF5E5DD33DC1}"/>
              </a:ext>
            </a:extLst>
          </p:cNvPr>
          <p:cNvSpPr>
            <a:spLocks noGrp="1"/>
          </p:cNvSpPr>
          <p:nvPr>
            <p:ph type="subTitle" idx="1"/>
          </p:nvPr>
        </p:nvSpPr>
        <p:spPr>
          <a:xfrm>
            <a:off x="1524000" y="3371217"/>
            <a:ext cx="9144000" cy="2883279"/>
          </a:xfrm>
        </p:spPr>
        <p:txBody>
          <a:bodyPr>
            <a:normAutofit/>
          </a:bodyPr>
          <a:lstStyle/>
          <a:p>
            <a:r>
              <a:rPr lang="tr-TR" sz="2800" dirty="0"/>
              <a:t>Prof. Dr. Mert Erer </a:t>
            </a:r>
          </a:p>
          <a:p>
            <a:endParaRPr lang="tr-TR" dirty="0"/>
          </a:p>
          <a:p>
            <a:r>
              <a:rPr lang="tr-TR" dirty="0"/>
              <a:t>-SON-</a:t>
            </a:r>
          </a:p>
          <a:p>
            <a:endParaRPr lang="tr-TR" dirty="0"/>
          </a:p>
          <a:p>
            <a:r>
              <a:rPr lang="tr-TR" sz="1800" dirty="0"/>
              <a:t>18. Türkiye Muhasebe Standartları Sempozyumu</a:t>
            </a:r>
          </a:p>
          <a:p>
            <a:r>
              <a:rPr lang="tr-TR" sz="1800" dirty="0"/>
              <a:t>04.03.2024, Kıbrıs</a:t>
            </a:r>
          </a:p>
          <a:p>
            <a:endParaRPr lang="tr-TR" dirty="0"/>
          </a:p>
        </p:txBody>
      </p:sp>
    </p:spTree>
    <p:extLst>
      <p:ext uri="{BB962C8B-B14F-4D97-AF65-F5344CB8AC3E}">
        <p14:creationId xmlns:p14="http://schemas.microsoft.com/office/powerpoint/2010/main" val="2483439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Ne konuşacağız?</a:t>
            </a:r>
          </a:p>
        </p:txBody>
      </p:sp>
      <p:sp>
        <p:nvSpPr>
          <p:cNvPr id="3" name="İçerik Yer Tutucusu 2"/>
          <p:cNvSpPr>
            <a:spLocks noGrp="1"/>
          </p:cNvSpPr>
          <p:nvPr>
            <p:ph idx="1"/>
          </p:nvPr>
        </p:nvSpPr>
        <p:spPr/>
        <p:txBody>
          <a:bodyPr/>
          <a:lstStyle/>
          <a:p>
            <a:pPr>
              <a:lnSpc>
                <a:spcPct val="150000"/>
              </a:lnSpc>
              <a:buFontTx/>
              <a:buChar char="-"/>
            </a:pPr>
            <a:r>
              <a:rPr lang="tr-TR" dirty="0"/>
              <a:t>Sürdürülebilirlik güvence denetim raporu nedir?</a:t>
            </a:r>
          </a:p>
          <a:p>
            <a:pPr>
              <a:lnSpc>
                <a:spcPct val="150000"/>
              </a:lnSpc>
              <a:buFontTx/>
              <a:buChar char="-"/>
            </a:pPr>
            <a:r>
              <a:rPr lang="tr-TR" dirty="0"/>
              <a:t>Mevcut durumun tespiti.</a:t>
            </a:r>
          </a:p>
          <a:p>
            <a:pPr>
              <a:lnSpc>
                <a:spcPct val="150000"/>
              </a:lnSpc>
              <a:buFontTx/>
              <a:buChar char="-"/>
            </a:pPr>
            <a:r>
              <a:rPr lang="tr-TR" sz="2800" dirty="0"/>
              <a:t>ISSA 5000 – Genel Bilgiler ve Önemli Konular</a:t>
            </a:r>
          </a:p>
          <a:p>
            <a:pPr>
              <a:lnSpc>
                <a:spcPct val="150000"/>
              </a:lnSpc>
              <a:buFontTx/>
              <a:buChar char="-"/>
            </a:pPr>
            <a:r>
              <a:rPr lang="tr-TR" dirty="0"/>
              <a:t>Tuzaklar ve Yüksek Vaatler? </a:t>
            </a:r>
          </a:p>
          <a:p>
            <a:pPr>
              <a:buFontTx/>
              <a:buChar char="-"/>
            </a:pPr>
            <a:endParaRPr lang="tr-TR" dirty="0"/>
          </a:p>
          <a:p>
            <a:pPr>
              <a:buFontTx/>
              <a:buChar char="-"/>
            </a:pPr>
            <a:endParaRPr lang="tr-TR" dirty="0"/>
          </a:p>
        </p:txBody>
      </p:sp>
    </p:spTree>
    <p:extLst>
      <p:ext uri="{BB962C8B-B14F-4D97-AF65-F5344CB8AC3E}">
        <p14:creationId xmlns:p14="http://schemas.microsoft.com/office/powerpoint/2010/main" val="2368812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Resim 10" descr="hava taşıtı, gökyüzü, düzlem, uçak, taşımak, nakletmek içeren bir resim&#10;&#10;Açıklama otomatik olarak oluşturuldu">
            <a:extLst>
              <a:ext uri="{FF2B5EF4-FFF2-40B4-BE49-F238E27FC236}">
                <a16:creationId xmlns:a16="http://schemas.microsoft.com/office/drawing/2014/main" id="{05976AF7-D867-D342-3939-6E5919A83E4E}"/>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0932" y="1"/>
            <a:ext cx="12226834" cy="6928538"/>
          </a:xfrm>
          <a:prstGeom prst="rect">
            <a:avLst/>
          </a:prstGeom>
        </p:spPr>
      </p:pic>
      <p:pic>
        <p:nvPicPr>
          <p:cNvPr id="9" name="Resim 8">
            <a:extLst>
              <a:ext uri="{FF2B5EF4-FFF2-40B4-BE49-F238E27FC236}">
                <a16:creationId xmlns:a16="http://schemas.microsoft.com/office/drawing/2014/main" id="{AB29F36F-6E05-EE16-BA2F-7FEBB3C72C9F}"/>
              </a:ext>
            </a:extLst>
          </p:cNvPr>
          <p:cNvPicPr>
            <a:picLocks noChangeAspect="1"/>
          </p:cNvPicPr>
          <p:nvPr/>
        </p:nvPicPr>
        <p:blipFill rotWithShape="1">
          <a:blip r:embed="rId3">
            <a:alphaModFix amt="85000"/>
          </a:blip>
          <a:srcRect l="11657" t="15086" r="33143" b="12076"/>
          <a:stretch/>
        </p:blipFill>
        <p:spPr>
          <a:xfrm>
            <a:off x="2978334" y="70801"/>
            <a:ext cx="9140736" cy="6690534"/>
          </a:xfrm>
          <a:prstGeom prst="rect">
            <a:avLst/>
          </a:prstGeom>
        </p:spPr>
      </p:pic>
      <p:sp>
        <p:nvSpPr>
          <p:cNvPr id="14" name="Dikdörtgen 13">
            <a:extLst>
              <a:ext uri="{FF2B5EF4-FFF2-40B4-BE49-F238E27FC236}">
                <a16:creationId xmlns:a16="http://schemas.microsoft.com/office/drawing/2014/main" id="{66111C80-956E-4F71-0938-2FA664544E26}"/>
              </a:ext>
            </a:extLst>
          </p:cNvPr>
          <p:cNvSpPr/>
          <p:nvPr/>
        </p:nvSpPr>
        <p:spPr>
          <a:xfrm>
            <a:off x="3035808" y="3474720"/>
            <a:ext cx="4347319" cy="328661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Dikdörtgen 14">
            <a:extLst>
              <a:ext uri="{FF2B5EF4-FFF2-40B4-BE49-F238E27FC236}">
                <a16:creationId xmlns:a16="http://schemas.microsoft.com/office/drawing/2014/main" id="{47CAA667-3DD2-8307-7BE5-D0A41FDFD53C}"/>
              </a:ext>
            </a:extLst>
          </p:cNvPr>
          <p:cNvSpPr/>
          <p:nvPr/>
        </p:nvSpPr>
        <p:spPr>
          <a:xfrm>
            <a:off x="7879515" y="96665"/>
            <a:ext cx="4159214" cy="2197173"/>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102602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79B574-A449-65A1-DF43-BEC6693149D3}"/>
            </a:ext>
          </a:extLst>
        </p:cNvPr>
        <p:cNvGrpSpPr/>
        <p:nvPr/>
      </p:nvGrpSpPr>
      <p:grpSpPr>
        <a:xfrm>
          <a:off x="0" y="0"/>
          <a:ext cx="0" cy="0"/>
          <a:chOff x="0" y="0"/>
          <a:chExt cx="0" cy="0"/>
        </a:xfrm>
      </p:grpSpPr>
      <p:pic>
        <p:nvPicPr>
          <p:cNvPr id="11" name="Resim 10" descr="hava taşıtı, gökyüzü, düzlem, uçak, taşımak, nakletmek içeren bir resim&#10;&#10;Açıklama otomatik olarak oluşturuldu">
            <a:extLst>
              <a:ext uri="{FF2B5EF4-FFF2-40B4-BE49-F238E27FC236}">
                <a16:creationId xmlns:a16="http://schemas.microsoft.com/office/drawing/2014/main" id="{BB5E5319-81A7-D738-7D0D-CB7003A91FD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0932" y="1"/>
            <a:ext cx="12226834" cy="6928538"/>
          </a:xfrm>
          <a:prstGeom prst="rect">
            <a:avLst/>
          </a:prstGeom>
        </p:spPr>
      </p:pic>
      <p:pic>
        <p:nvPicPr>
          <p:cNvPr id="4" name="Resim 3">
            <a:extLst>
              <a:ext uri="{FF2B5EF4-FFF2-40B4-BE49-F238E27FC236}">
                <a16:creationId xmlns:a16="http://schemas.microsoft.com/office/drawing/2014/main" id="{7BDD359D-53E8-570A-7ADB-31C788DAF036}"/>
              </a:ext>
            </a:extLst>
          </p:cNvPr>
          <p:cNvPicPr>
            <a:picLocks noChangeAspect="1"/>
          </p:cNvPicPr>
          <p:nvPr/>
        </p:nvPicPr>
        <p:blipFill rotWithShape="1">
          <a:blip r:embed="rId3">
            <a:alphaModFix amt="85000"/>
          </a:blip>
          <a:srcRect l="31585" t="66548" r="43772" b="11239"/>
          <a:stretch/>
        </p:blipFill>
        <p:spPr>
          <a:xfrm>
            <a:off x="5484658" y="1086830"/>
            <a:ext cx="6657144" cy="3375442"/>
          </a:xfrm>
          <a:prstGeom prst="rect">
            <a:avLst/>
          </a:prstGeom>
        </p:spPr>
      </p:pic>
      <p:pic>
        <p:nvPicPr>
          <p:cNvPr id="6" name="Resim 5">
            <a:extLst>
              <a:ext uri="{FF2B5EF4-FFF2-40B4-BE49-F238E27FC236}">
                <a16:creationId xmlns:a16="http://schemas.microsoft.com/office/drawing/2014/main" id="{714A2D71-BF4C-B762-4AD3-5275FBA6D9D0}"/>
              </a:ext>
            </a:extLst>
          </p:cNvPr>
          <p:cNvPicPr>
            <a:picLocks noChangeAspect="1"/>
          </p:cNvPicPr>
          <p:nvPr/>
        </p:nvPicPr>
        <p:blipFill rotWithShape="1">
          <a:blip r:embed="rId3">
            <a:alphaModFix amt="85000"/>
          </a:blip>
          <a:srcRect l="31236" t="14781" r="43386" b="34172"/>
          <a:stretch/>
        </p:blipFill>
        <p:spPr>
          <a:xfrm>
            <a:off x="320872" y="428462"/>
            <a:ext cx="4899849" cy="5543876"/>
          </a:xfrm>
          <a:prstGeom prst="rect">
            <a:avLst/>
          </a:prstGeom>
        </p:spPr>
      </p:pic>
    </p:spTree>
    <p:extLst>
      <p:ext uri="{BB962C8B-B14F-4D97-AF65-F5344CB8AC3E}">
        <p14:creationId xmlns:p14="http://schemas.microsoft.com/office/powerpoint/2010/main" val="386163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20BE53-559C-DEEF-589F-70C463540BAD}"/>
            </a:ext>
          </a:extLst>
        </p:cNvPr>
        <p:cNvGrpSpPr/>
        <p:nvPr/>
      </p:nvGrpSpPr>
      <p:grpSpPr>
        <a:xfrm>
          <a:off x="0" y="0"/>
          <a:ext cx="0" cy="0"/>
          <a:chOff x="0" y="0"/>
          <a:chExt cx="0" cy="0"/>
        </a:xfrm>
      </p:grpSpPr>
      <p:pic>
        <p:nvPicPr>
          <p:cNvPr id="11" name="Resim 10" descr="hava taşıtı, gökyüzü, düzlem, uçak, taşımak, nakletmek içeren bir resim&#10;&#10;Açıklama otomatik olarak oluşturuldu">
            <a:extLst>
              <a:ext uri="{FF2B5EF4-FFF2-40B4-BE49-F238E27FC236}">
                <a16:creationId xmlns:a16="http://schemas.microsoft.com/office/drawing/2014/main" id="{81C4C8F7-94A7-6E7A-1077-FABAE2F4E292}"/>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0932" y="1"/>
            <a:ext cx="12226834" cy="6928538"/>
          </a:xfrm>
          <a:prstGeom prst="rect">
            <a:avLst/>
          </a:prstGeom>
        </p:spPr>
      </p:pic>
      <p:pic>
        <p:nvPicPr>
          <p:cNvPr id="3" name="Resim 2">
            <a:extLst>
              <a:ext uri="{FF2B5EF4-FFF2-40B4-BE49-F238E27FC236}">
                <a16:creationId xmlns:a16="http://schemas.microsoft.com/office/drawing/2014/main" id="{943C09D4-E47B-8B57-DF82-4CE8189961F6}"/>
              </a:ext>
            </a:extLst>
          </p:cNvPr>
          <p:cNvPicPr>
            <a:picLocks noChangeAspect="1"/>
          </p:cNvPicPr>
          <p:nvPr/>
        </p:nvPicPr>
        <p:blipFill rotWithShape="1">
          <a:blip r:embed="rId3">
            <a:alphaModFix amt="85000"/>
          </a:blip>
          <a:srcRect l="8014" t="17066" r="14114" b="10248"/>
          <a:stretch/>
        </p:blipFill>
        <p:spPr>
          <a:xfrm>
            <a:off x="0" y="-1"/>
            <a:ext cx="11520002" cy="6480000"/>
          </a:xfrm>
          <a:prstGeom prst="rect">
            <a:avLst/>
          </a:prstGeom>
        </p:spPr>
      </p:pic>
      <p:sp>
        <p:nvSpPr>
          <p:cNvPr id="5" name="Dikdörtgen 4">
            <a:extLst>
              <a:ext uri="{FF2B5EF4-FFF2-40B4-BE49-F238E27FC236}">
                <a16:creationId xmlns:a16="http://schemas.microsoft.com/office/drawing/2014/main" id="{51A09A93-C42D-5EBD-E426-BD5D2BE68523}"/>
              </a:ext>
            </a:extLst>
          </p:cNvPr>
          <p:cNvSpPr/>
          <p:nvPr/>
        </p:nvSpPr>
        <p:spPr>
          <a:xfrm>
            <a:off x="73152" y="2623024"/>
            <a:ext cx="5664055" cy="66881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486671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Mevcut Durum</a:t>
            </a:r>
          </a:p>
        </p:txBody>
      </p:sp>
      <p:sp>
        <p:nvSpPr>
          <p:cNvPr id="3" name="İçerik Yer Tutucusu 2"/>
          <p:cNvSpPr>
            <a:spLocks noGrp="1"/>
          </p:cNvSpPr>
          <p:nvPr>
            <p:ph idx="1"/>
          </p:nvPr>
        </p:nvSpPr>
        <p:spPr/>
        <p:txBody>
          <a:bodyPr>
            <a:normAutofit lnSpcReduction="10000"/>
          </a:bodyPr>
          <a:lstStyle/>
          <a:p>
            <a:pPr marL="0" indent="0">
              <a:buNone/>
            </a:pPr>
            <a:r>
              <a:rPr lang="tr-TR" dirty="0"/>
              <a:t>IAASB ve KGK tarafından yayınlanmış:</a:t>
            </a:r>
          </a:p>
          <a:p>
            <a:pPr marL="0" indent="0">
              <a:buNone/>
            </a:pPr>
            <a:endParaRPr lang="tr-TR" dirty="0"/>
          </a:p>
          <a:p>
            <a:pPr>
              <a:buFontTx/>
              <a:buChar char="-"/>
            </a:pPr>
            <a:r>
              <a:rPr lang="tr-TR" dirty="0"/>
              <a:t>GDS 3000 Tarihi Finansal Bilgilerin Bağımsız Denetimi veya Sınırlı Bağımsız Denetimi Dışındaki Güvence Denetimleri</a:t>
            </a:r>
          </a:p>
          <a:p>
            <a:pPr>
              <a:buFontTx/>
              <a:buChar char="-"/>
            </a:pPr>
            <a:endParaRPr lang="tr-TR" dirty="0"/>
          </a:p>
          <a:p>
            <a:pPr>
              <a:buFontTx/>
              <a:buChar char="-"/>
            </a:pPr>
            <a:r>
              <a:rPr lang="tr-TR" dirty="0"/>
              <a:t>GDS 3410 Sera Gazı Beyanlarına İlişkin Güvence Denetimleri</a:t>
            </a:r>
          </a:p>
          <a:p>
            <a:pPr>
              <a:buFontTx/>
              <a:buChar char="-"/>
            </a:pPr>
            <a:endParaRPr lang="tr-TR" dirty="0"/>
          </a:p>
          <a:p>
            <a:pPr>
              <a:buFontTx/>
              <a:buChar char="-"/>
            </a:pPr>
            <a:r>
              <a:rPr lang="tr-TR" dirty="0"/>
              <a:t>GDS 3000’in Sürdürülebilirlik ve Diğer Genişletilmiş Dış Raporlama Güvence Denetimlerine Uygulanmasına İlişkin Zorunlu Olmayan Rehber </a:t>
            </a:r>
          </a:p>
        </p:txBody>
      </p:sp>
    </p:spTree>
    <p:extLst>
      <p:ext uri="{BB962C8B-B14F-4D97-AF65-F5344CB8AC3E}">
        <p14:creationId xmlns:p14="http://schemas.microsoft.com/office/powerpoint/2010/main" val="746882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Mevcut Durum</a:t>
            </a:r>
          </a:p>
        </p:txBody>
      </p:sp>
      <p:sp>
        <p:nvSpPr>
          <p:cNvPr id="3" name="İçerik Yer Tutucusu 2"/>
          <p:cNvSpPr>
            <a:spLocks noGrp="1"/>
          </p:cNvSpPr>
          <p:nvPr>
            <p:ph idx="1"/>
          </p:nvPr>
        </p:nvSpPr>
        <p:spPr/>
        <p:txBody>
          <a:bodyPr/>
          <a:lstStyle/>
          <a:p>
            <a:pPr>
              <a:lnSpc>
                <a:spcPct val="130000"/>
              </a:lnSpc>
              <a:buFontTx/>
              <a:buChar char="-"/>
            </a:pPr>
            <a:r>
              <a:rPr lang="tr-TR" dirty="0"/>
              <a:t>Uluslararası Sürdürülebilirlik Güvence Denetimi Standardı 5000 (ISSA 5000): Sürdürülebilirlik Güvence Denetimine İlişkin Genel Hükümler</a:t>
            </a:r>
          </a:p>
          <a:p>
            <a:pPr marL="0" indent="0">
              <a:lnSpc>
                <a:spcPct val="130000"/>
              </a:lnSpc>
              <a:buNone/>
            </a:pPr>
            <a:r>
              <a:rPr lang="tr-TR" dirty="0"/>
              <a:t>2024 yılı sonuna kadar yayınlanacak. </a:t>
            </a:r>
          </a:p>
        </p:txBody>
      </p:sp>
    </p:spTree>
    <p:extLst>
      <p:ext uri="{BB962C8B-B14F-4D97-AF65-F5344CB8AC3E}">
        <p14:creationId xmlns:p14="http://schemas.microsoft.com/office/powerpoint/2010/main" val="819526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Mevcut Durum</a:t>
            </a:r>
          </a:p>
        </p:txBody>
      </p:sp>
      <p:sp>
        <p:nvSpPr>
          <p:cNvPr id="3" name="İçerik Yer Tutucusu 2"/>
          <p:cNvSpPr>
            <a:spLocks noGrp="1"/>
          </p:cNvSpPr>
          <p:nvPr>
            <p:ph idx="1"/>
          </p:nvPr>
        </p:nvSpPr>
        <p:spPr/>
        <p:txBody>
          <a:bodyPr/>
          <a:lstStyle/>
          <a:p>
            <a:pPr marL="0" indent="0">
              <a:lnSpc>
                <a:spcPct val="130000"/>
              </a:lnSpc>
              <a:buNone/>
            </a:pPr>
            <a:r>
              <a:rPr lang="tr-TR" sz="2400" dirty="0"/>
              <a:t>- Aralık 2023: Türkiye Sürdürülebilirlik Raporlama Standartları’nın yayımlanması ve uygulama kapsamının belirlenmesi </a:t>
            </a:r>
          </a:p>
          <a:p>
            <a:pPr>
              <a:lnSpc>
                <a:spcPct val="130000"/>
              </a:lnSpc>
              <a:buFontTx/>
              <a:buChar char="-"/>
            </a:pPr>
            <a:r>
              <a:rPr lang="tr-TR" sz="2400" dirty="0"/>
              <a:t>2024: İlk raporlama dönemi </a:t>
            </a:r>
          </a:p>
          <a:p>
            <a:pPr>
              <a:lnSpc>
                <a:spcPct val="130000"/>
              </a:lnSpc>
              <a:buFontTx/>
              <a:buChar char="-"/>
            </a:pPr>
            <a:r>
              <a:rPr lang="tr-TR" sz="2400" dirty="0"/>
              <a:t>2025: İlk sürdürülebilirlik raporlarının yayımlanması </a:t>
            </a:r>
          </a:p>
          <a:p>
            <a:pPr>
              <a:lnSpc>
                <a:spcPct val="130000"/>
              </a:lnSpc>
              <a:buFontTx/>
              <a:buChar char="-"/>
            </a:pPr>
            <a:r>
              <a:rPr lang="tr-TR" sz="2400" dirty="0"/>
              <a:t>2026: Sürdürülebilirlik raporlarına ilişkin güvence denetimlerine başlanması</a:t>
            </a:r>
          </a:p>
          <a:p>
            <a:pPr marL="0" indent="0">
              <a:buNone/>
            </a:pPr>
            <a:endParaRPr lang="tr-TR" sz="2000" dirty="0"/>
          </a:p>
          <a:p>
            <a:pPr marL="0" indent="0">
              <a:buNone/>
            </a:pPr>
            <a:r>
              <a:rPr lang="tr-TR" sz="2000" i="1" dirty="0"/>
              <a:t>Kamu Gözetimi Kurumu Başkanı Sayın </a:t>
            </a:r>
            <a:r>
              <a:rPr lang="tr-TR" sz="2000" i="1" dirty="0" err="1"/>
              <a:t>Dr.Hasan</a:t>
            </a:r>
            <a:r>
              <a:rPr lang="tr-TR" sz="2000" i="1" dirty="0"/>
              <a:t> Özçelik’in COP28 Konferans Mesajı</a:t>
            </a:r>
            <a:r>
              <a:rPr lang="tr-TR" sz="2000" dirty="0"/>
              <a:t>, 05.12.2023</a:t>
            </a:r>
          </a:p>
        </p:txBody>
      </p:sp>
    </p:spTree>
    <p:extLst>
      <p:ext uri="{BB962C8B-B14F-4D97-AF65-F5344CB8AC3E}">
        <p14:creationId xmlns:p14="http://schemas.microsoft.com/office/powerpoint/2010/main" val="2931839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Mevcut Durum</a:t>
            </a:r>
          </a:p>
        </p:txBody>
      </p:sp>
      <p:sp>
        <p:nvSpPr>
          <p:cNvPr id="3" name="İçerik Yer Tutucusu 2"/>
          <p:cNvSpPr>
            <a:spLocks noGrp="1"/>
          </p:cNvSpPr>
          <p:nvPr>
            <p:ph idx="1"/>
          </p:nvPr>
        </p:nvSpPr>
        <p:spPr/>
        <p:txBody>
          <a:bodyPr/>
          <a:lstStyle/>
          <a:p>
            <a:pPr marL="0" indent="0">
              <a:lnSpc>
                <a:spcPct val="130000"/>
              </a:lnSpc>
              <a:buNone/>
            </a:pPr>
            <a:r>
              <a:rPr lang="tr-TR" sz="2400" dirty="0"/>
              <a:t>«… zorunlu uygulama kapsamında hazırlanacak olan sürdürülebilirlik raporlarının Uluslararası Denetim ve Güvence Denetimi Standartları Kurulu (IAASB) tarafından yayımlanacak “</a:t>
            </a:r>
            <a:r>
              <a:rPr lang="tr-TR" sz="2400" u="sng" dirty="0"/>
              <a:t>Uluslararası Sürdürülebilirlik Güvence Denetimi Standardı 5000 (ISSA 5000): Sürdürülebilirlik Güvence Denetimine İlişkin Genel Hükümler</a:t>
            </a:r>
            <a:r>
              <a:rPr lang="tr-TR" sz="2400" dirty="0"/>
              <a:t>” kullanılarak zorunlu güvence denetimine tabi tutulacağını…» </a:t>
            </a:r>
          </a:p>
          <a:p>
            <a:pPr marL="0" indent="0">
              <a:lnSpc>
                <a:spcPct val="130000"/>
              </a:lnSpc>
              <a:buNone/>
            </a:pPr>
            <a:endParaRPr lang="tr-TR" sz="2000" dirty="0"/>
          </a:p>
          <a:p>
            <a:pPr marL="0" indent="0">
              <a:buNone/>
            </a:pPr>
            <a:r>
              <a:rPr lang="tr-TR" sz="2000" i="1" dirty="0"/>
              <a:t>Kamu Gözetimi Kurumu Başkanı Sayın </a:t>
            </a:r>
            <a:r>
              <a:rPr lang="tr-TR" sz="2000" i="1" dirty="0" err="1"/>
              <a:t>Dr.Hasan</a:t>
            </a:r>
            <a:r>
              <a:rPr lang="tr-TR" sz="2000" i="1" dirty="0"/>
              <a:t> Özçelik’in COP28 Konferans Mesajı</a:t>
            </a:r>
            <a:r>
              <a:rPr lang="tr-TR" sz="2000" dirty="0"/>
              <a:t>, 05.12.2023</a:t>
            </a:r>
          </a:p>
        </p:txBody>
      </p:sp>
    </p:spTree>
    <p:extLst>
      <p:ext uri="{BB962C8B-B14F-4D97-AF65-F5344CB8AC3E}">
        <p14:creationId xmlns:p14="http://schemas.microsoft.com/office/powerpoint/2010/main" val="4216107349"/>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TotalTime>
  <Words>451</Words>
  <Application>Microsoft Office PowerPoint</Application>
  <PresentationFormat>Geniş ekran</PresentationFormat>
  <Paragraphs>70</Paragraphs>
  <Slides>14</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14</vt:i4>
      </vt:variant>
    </vt:vector>
  </HeadingPairs>
  <TitlesOfParts>
    <vt:vector size="18" baseType="lpstr">
      <vt:lpstr>Arial</vt:lpstr>
      <vt:lpstr>Calibri</vt:lpstr>
      <vt:lpstr>Calibri Light</vt:lpstr>
      <vt:lpstr>Office Teması</vt:lpstr>
      <vt:lpstr>Sürdürülebilirlik Raporlarının Denetimi ve Yeni Yaklaşımlar</vt:lpstr>
      <vt:lpstr>Ne konuşacağız?</vt:lpstr>
      <vt:lpstr>PowerPoint Sunusu</vt:lpstr>
      <vt:lpstr>PowerPoint Sunusu</vt:lpstr>
      <vt:lpstr>PowerPoint Sunusu</vt:lpstr>
      <vt:lpstr>Mevcut Durum</vt:lpstr>
      <vt:lpstr>Mevcut Durum</vt:lpstr>
      <vt:lpstr>Mevcut Durum</vt:lpstr>
      <vt:lpstr>Mevcut Durum</vt:lpstr>
      <vt:lpstr>Güvence Denetimini kim yapacak?</vt:lpstr>
      <vt:lpstr>ISSA 5000: Sürdürülebilirlik Güvence Denetimine İlişkin Genel Hükümler</vt:lpstr>
      <vt:lpstr>ISSA 5000: Sürdürülebilirlik Güvence Denetimine İlişkin Genel Hükümler</vt:lpstr>
      <vt:lpstr>Güvence Denetimi: Tuzaklar ve Yüksek Vaatler?</vt:lpstr>
      <vt:lpstr>Sürdürülebilirlik Raporlarının Denetimi ve Yeni Yaklaşımlar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Sony</dc:creator>
  <cp:lastModifiedBy>Mert Erer</cp:lastModifiedBy>
  <cp:revision>31</cp:revision>
  <dcterms:created xsi:type="dcterms:W3CDTF">2017-04-12T11:41:20Z</dcterms:created>
  <dcterms:modified xsi:type="dcterms:W3CDTF">2024-03-04T12:09:01Z</dcterms:modified>
</cp:coreProperties>
</file>